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92" r:id="rId2"/>
    <p:sldId id="258" r:id="rId3"/>
    <p:sldId id="285" r:id="rId4"/>
    <p:sldId id="294" r:id="rId5"/>
    <p:sldId id="293" r:id="rId6"/>
    <p:sldId id="287" r:id="rId7"/>
    <p:sldId id="267" r:id="rId8"/>
    <p:sldId id="266" r:id="rId9"/>
    <p:sldId id="295" r:id="rId10"/>
    <p:sldId id="288" r:id="rId11"/>
    <p:sldId id="296" r:id="rId12"/>
    <p:sldId id="290" r:id="rId13"/>
    <p:sldId id="275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F03"/>
    <a:srgbClr val="F6AE8E"/>
    <a:srgbClr val="D84416"/>
    <a:srgbClr val="E1860D"/>
    <a:srgbClr val="9C3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719"/>
  </p:normalViewPr>
  <p:slideViewPr>
    <p:cSldViewPr>
      <p:cViewPr>
        <p:scale>
          <a:sx n="70" d="100"/>
          <a:sy n="70" d="100"/>
        </p:scale>
        <p:origin x="-582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813C-7CC8-49AE-8515-075A027CC0E1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EC6C-A912-45A1-9ED2-E7BD55B39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78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Falta agregar</a:t>
            </a:r>
            <a:r>
              <a:rPr lang="es-ES" baseline="0" dirty="0" smtClean="0"/>
              <a:t> la columna que corresponde a la línea 5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1D32-F81A-1443-B5A8-A23C462CB5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1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1D32-F81A-1443-B5A8-A23C462CB5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7203-B5F9-4CC7-A9D3-371FDA5FACFF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E4F908-21EF-4670-A545-7E140CC0646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google.com.mx/url?sa=i&amp;rct=j&amp;q=&amp;esrc=s&amp;frm=1&amp;source=images&amp;cd=&amp;cad=rja&amp;uact=8&amp;docid=DYKCLPNKf1wCuM&amp;tbnid=KQJeKNJoUHD0MM:&amp;ved=0CAUQjRw&amp;url=http://www.mapasparacolorear.com/mexico/mapa-mexico.php&amp;ei=G7OHU4fWKc2jqAbsrYH4Ag&amp;bvm=bv.67720277,d.b2k&amp;psig=AFQjCNEeIcFuflIpboY6CDu0qTM2UE4Jdw&amp;ust=1401488368782552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hyperlink" Target="http://www.google.com.mx/url?sa=i&amp;rct=j&amp;q=&amp;esrc=s&amp;frm=1&amp;source=images&amp;cd=&amp;cad=rja&amp;uact=8&amp;docid=OVZgOyJOlb3vnM&amp;tbnid=dpPlQmdMo8tWVM:&amp;ved=0CAUQjRw&amp;url=http://www.huiramba.org/descripcion.html&amp;ei=1bOHU8ndGqO08QHpsIGwBw&amp;psig=AFQjCNFmANyrbZSSVpyMVfF5TBtAhMFcuQ&amp;ust=1401488687309526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rjtaur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155892" y="1380435"/>
            <a:ext cx="8988108" cy="478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11" y="6300118"/>
            <a:ext cx="1831448" cy="530297"/>
          </a:xfrm>
          <a:prstGeom prst="rect">
            <a:avLst/>
          </a:prstGeom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6304768"/>
            <a:ext cx="1875974" cy="641583"/>
          </a:xfrm>
          <a:prstGeom prst="rect">
            <a:avLst/>
          </a:prstGeom>
        </p:spPr>
      </p:pic>
      <p:pic>
        <p:nvPicPr>
          <p:cNvPr id="7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1" y="6319563"/>
            <a:ext cx="1672562" cy="483267"/>
          </a:xfrm>
          <a:prstGeom prst="rect">
            <a:avLst/>
          </a:prstGeom>
        </p:spPr>
      </p:pic>
      <p:pic>
        <p:nvPicPr>
          <p:cNvPr id="8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86" y="6309444"/>
            <a:ext cx="1486527" cy="507740"/>
          </a:xfrm>
          <a:prstGeom prst="rect">
            <a:avLst/>
          </a:prstGeom>
        </p:spPr>
      </p:pic>
      <p:pic>
        <p:nvPicPr>
          <p:cNvPr id="9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6" y="5040840"/>
            <a:ext cx="1150514" cy="479789"/>
          </a:xfrm>
          <a:prstGeom prst="rect">
            <a:avLst/>
          </a:prstGeom>
        </p:spPr>
      </p:pic>
      <p:pic>
        <p:nvPicPr>
          <p:cNvPr id="10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2" y="1779195"/>
            <a:ext cx="707065" cy="1010093"/>
          </a:xfrm>
          <a:prstGeom prst="rect">
            <a:avLst/>
          </a:prstGeom>
        </p:spPr>
      </p:pic>
      <p:pic>
        <p:nvPicPr>
          <p:cNvPr id="11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0" y="1891446"/>
            <a:ext cx="1012093" cy="721373"/>
          </a:xfrm>
          <a:prstGeom prst="rect">
            <a:avLst/>
          </a:prstGeom>
        </p:spPr>
      </p:pic>
      <p:pic>
        <p:nvPicPr>
          <p:cNvPr id="12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1" y="2927495"/>
            <a:ext cx="683950" cy="779474"/>
          </a:xfrm>
          <a:prstGeom prst="rect">
            <a:avLst/>
          </a:prstGeom>
        </p:spPr>
      </p:pic>
      <p:pic>
        <p:nvPicPr>
          <p:cNvPr id="13" name="Imagen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06" y="2908732"/>
            <a:ext cx="963035" cy="817001"/>
          </a:xfrm>
          <a:prstGeom prst="rect">
            <a:avLst/>
          </a:prstGeom>
        </p:spPr>
      </p:pic>
      <p:pic>
        <p:nvPicPr>
          <p:cNvPr id="14" name="Imagen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7" y="3179350"/>
            <a:ext cx="1282125" cy="414111"/>
          </a:xfrm>
          <a:prstGeom prst="rect">
            <a:avLst/>
          </a:prstGeom>
        </p:spPr>
      </p:pic>
      <p:pic>
        <p:nvPicPr>
          <p:cNvPr id="15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80" y="4964442"/>
            <a:ext cx="1207536" cy="565436"/>
          </a:xfrm>
          <a:prstGeom prst="rect">
            <a:avLst/>
          </a:prstGeom>
        </p:spPr>
      </p:pic>
      <p:pic>
        <p:nvPicPr>
          <p:cNvPr id="16" name="Imagen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83" y="1846910"/>
            <a:ext cx="1157987" cy="776175"/>
          </a:xfrm>
          <a:prstGeom prst="rect">
            <a:avLst/>
          </a:prstGeom>
        </p:spPr>
      </p:pic>
      <p:pic>
        <p:nvPicPr>
          <p:cNvPr id="17" name="Imagen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 b="27740"/>
          <a:stretch/>
        </p:blipFill>
        <p:spPr>
          <a:xfrm>
            <a:off x="2321516" y="3804647"/>
            <a:ext cx="1358190" cy="735595"/>
          </a:xfrm>
          <a:prstGeom prst="rect">
            <a:avLst/>
          </a:prstGeom>
        </p:spPr>
      </p:pic>
      <p:pic>
        <p:nvPicPr>
          <p:cNvPr id="18" name="Imagen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6" y="3954793"/>
            <a:ext cx="933815" cy="608220"/>
          </a:xfrm>
          <a:prstGeom prst="rect">
            <a:avLst/>
          </a:prstGeom>
        </p:spPr>
      </p:pic>
      <p:pic>
        <p:nvPicPr>
          <p:cNvPr id="19" name="Imagen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" y="3820321"/>
            <a:ext cx="572858" cy="941933"/>
          </a:xfrm>
          <a:prstGeom prst="rect">
            <a:avLst/>
          </a:prstGeom>
        </p:spPr>
      </p:pic>
      <p:pic>
        <p:nvPicPr>
          <p:cNvPr id="20" name="Imagen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01" y="1800095"/>
            <a:ext cx="926105" cy="921989"/>
          </a:xfrm>
          <a:prstGeom prst="rect">
            <a:avLst/>
          </a:prstGeom>
        </p:spPr>
      </p:pic>
      <p:pic>
        <p:nvPicPr>
          <p:cNvPr id="21" name="Imagen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2" y="3058353"/>
            <a:ext cx="952571" cy="599078"/>
          </a:xfrm>
          <a:prstGeom prst="rect">
            <a:avLst/>
          </a:prstGeom>
        </p:spPr>
      </p:pic>
      <p:pic>
        <p:nvPicPr>
          <p:cNvPr id="22" name="Imagen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4" y="4872971"/>
            <a:ext cx="764759" cy="764759"/>
          </a:xfrm>
          <a:prstGeom prst="rect">
            <a:avLst/>
          </a:prstGeom>
        </p:spPr>
      </p:pic>
      <p:pic>
        <p:nvPicPr>
          <p:cNvPr id="23" name="Imagen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06" y="3864512"/>
            <a:ext cx="807767" cy="807767"/>
          </a:xfrm>
          <a:prstGeom prst="rect">
            <a:avLst/>
          </a:prstGeom>
        </p:spPr>
      </p:pic>
      <p:pic>
        <p:nvPicPr>
          <p:cNvPr id="24" name="Imagen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13" y="4993670"/>
            <a:ext cx="1148393" cy="588919"/>
          </a:xfrm>
          <a:prstGeom prst="rect">
            <a:avLst/>
          </a:prstGeom>
        </p:spPr>
      </p:pic>
      <p:pic>
        <p:nvPicPr>
          <p:cNvPr id="26" name="Imagen 50" descr="world's largest dry biomass-fired power plant Oy Alhomes Kraft in Pietarsaari - Finland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1891446"/>
            <a:ext cx="1872207" cy="168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891446"/>
            <a:ext cx="1942082" cy="168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15 Image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310" y="3859754"/>
            <a:ext cx="1871946" cy="167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Imagen 53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859753"/>
            <a:ext cx="1942082" cy="167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n 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28497" r="3186" b="22982"/>
          <a:stretch/>
        </p:blipFill>
        <p:spPr>
          <a:xfrm>
            <a:off x="2985546" y="643900"/>
            <a:ext cx="3369238" cy="768876"/>
          </a:xfrm>
          <a:prstGeom prst="rect">
            <a:avLst/>
          </a:prstGeom>
        </p:spPr>
      </p:pic>
      <p:pic>
        <p:nvPicPr>
          <p:cNvPr id="32" name="Picture 2" descr="http://www.wegp.unam.mx/static/courses/argentina2018/images/banner/CourseBanner.png">
            <a:extLst>
              <a:ext uri="{FF2B5EF4-FFF2-40B4-BE49-F238E27FC236}">
                <a16:creationId xmlns="" xmlns:a16="http://schemas.microsoft.com/office/drawing/2014/main" id="{00748D9F-1E91-4E51-8F82-E5B9B599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b="31095"/>
          <a:stretch/>
        </p:blipFill>
        <p:spPr bwMode="auto">
          <a:xfrm>
            <a:off x="298303" y="44624"/>
            <a:ext cx="8720777" cy="5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3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6876256" y="1556792"/>
            <a:ext cx="1868252" cy="5256584"/>
          </a:xfrm>
          <a:prstGeom prst="rect">
            <a:avLst/>
          </a:prstGeom>
          <a:noFill/>
          <a:ln w="349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 sz="1200"/>
          </a:p>
        </p:txBody>
      </p:sp>
      <p:sp>
        <p:nvSpPr>
          <p:cNvPr id="6" name="5 CuadroTexto"/>
          <p:cNvSpPr txBox="1"/>
          <p:nvPr/>
        </p:nvSpPr>
        <p:spPr>
          <a:xfrm>
            <a:off x="7164288" y="2971194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Astillado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164288" y="3403242"/>
            <a:ext cx="1296144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Transporte a planta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4288" y="4483362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Molienda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164288" y="4915410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Secado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32622" y="5347458"/>
            <a:ext cx="1368152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 smtClean="0"/>
              <a:t>Peletizado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32622" y="5779506"/>
            <a:ext cx="1368152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Enfriado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32622" y="6211554"/>
            <a:ext cx="1368152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Transporte a usuario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64288" y="4051314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 smtClean="0"/>
              <a:t>Almacenam</a:t>
            </a:r>
            <a:r>
              <a:rPr lang="es-MX" sz="1200" dirty="0" smtClean="0"/>
              <a:t>.</a:t>
            </a:r>
            <a:endParaRPr lang="es-ES" sz="1200" dirty="0"/>
          </a:p>
        </p:txBody>
      </p:sp>
      <p:cxnSp>
        <p:nvCxnSpPr>
          <p:cNvPr id="15" name="14 Conector recto de flecha"/>
          <p:cNvCxnSpPr>
            <a:stCxn id="28" idx="2"/>
            <a:endCxn id="6" idx="0"/>
          </p:cNvCxnSpPr>
          <p:nvPr/>
        </p:nvCxnSpPr>
        <p:spPr>
          <a:xfrm>
            <a:off x="7812360" y="282717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6" idx="2"/>
            <a:endCxn id="7" idx="0"/>
          </p:cNvCxnSpPr>
          <p:nvPr/>
        </p:nvCxnSpPr>
        <p:spPr>
          <a:xfrm>
            <a:off x="7812360" y="3248193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7" idx="2"/>
            <a:endCxn id="14" idx="0"/>
          </p:cNvCxnSpPr>
          <p:nvPr/>
        </p:nvCxnSpPr>
        <p:spPr>
          <a:xfrm>
            <a:off x="7812360" y="3864907"/>
            <a:ext cx="0" cy="18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4" idx="2"/>
            <a:endCxn id="8" idx="0"/>
          </p:cNvCxnSpPr>
          <p:nvPr/>
        </p:nvCxnSpPr>
        <p:spPr>
          <a:xfrm>
            <a:off x="7812360" y="4328313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8" idx="2"/>
            <a:endCxn id="9" idx="0"/>
          </p:cNvCxnSpPr>
          <p:nvPr/>
        </p:nvCxnSpPr>
        <p:spPr>
          <a:xfrm>
            <a:off x="7812360" y="4760361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9" idx="2"/>
            <a:endCxn id="10" idx="0"/>
          </p:cNvCxnSpPr>
          <p:nvPr/>
        </p:nvCxnSpPr>
        <p:spPr>
          <a:xfrm>
            <a:off x="7812360" y="5192409"/>
            <a:ext cx="4338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0" idx="2"/>
            <a:endCxn id="11" idx="0"/>
          </p:cNvCxnSpPr>
          <p:nvPr/>
        </p:nvCxnSpPr>
        <p:spPr>
          <a:xfrm>
            <a:off x="7816698" y="5624457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1" idx="2"/>
            <a:endCxn id="12" idx="0"/>
          </p:cNvCxnSpPr>
          <p:nvPr/>
        </p:nvCxnSpPr>
        <p:spPr>
          <a:xfrm>
            <a:off x="7816698" y="6056505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372200" y="124300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Cadena de producción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164288" y="1675050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Producción </a:t>
            </a:r>
            <a:endParaRPr lang="es-ES" sz="1200" dirty="0"/>
          </a:p>
        </p:txBody>
      </p:sp>
      <p:cxnSp>
        <p:nvCxnSpPr>
          <p:cNvPr id="26" name="25 Conector recto de flecha"/>
          <p:cNvCxnSpPr>
            <a:stCxn id="25" idx="2"/>
            <a:endCxn id="27" idx="0"/>
          </p:cNvCxnSpPr>
          <p:nvPr/>
        </p:nvCxnSpPr>
        <p:spPr>
          <a:xfrm>
            <a:off x="7812360" y="1952049"/>
            <a:ext cx="0" cy="16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164288" y="2118131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Cosecha</a:t>
            </a:r>
            <a:endParaRPr lang="es-ES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164288" y="2550179"/>
            <a:ext cx="1296144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Transporte</a:t>
            </a:r>
            <a:endParaRPr lang="es-ES" sz="1200" dirty="0"/>
          </a:p>
        </p:txBody>
      </p:sp>
      <p:cxnSp>
        <p:nvCxnSpPr>
          <p:cNvPr id="29" name="28 Conector recto de flecha"/>
          <p:cNvCxnSpPr>
            <a:stCxn id="27" idx="2"/>
            <a:endCxn id="28" idx="0"/>
          </p:cNvCxnSpPr>
          <p:nvPr/>
        </p:nvCxnSpPr>
        <p:spPr>
          <a:xfrm>
            <a:off x="7812360" y="2395130"/>
            <a:ext cx="0" cy="15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1 Título"/>
          <p:cNvSpPr>
            <a:spLocks noGrp="1"/>
          </p:cNvSpPr>
          <p:nvPr>
            <p:ph type="title"/>
          </p:nvPr>
        </p:nvSpPr>
        <p:spPr>
          <a:xfrm>
            <a:off x="1187624" y="557808"/>
            <a:ext cx="8064896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Ejemplo: </a:t>
            </a: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potencial </a:t>
            </a:r>
            <a:r>
              <a:rPr lang="es-MX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técnico de residuos de disponibilidad </a:t>
            </a: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inmediata </a:t>
            </a:r>
            <a:r>
              <a:rPr lang="es-MX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para la producción de pellets</a:t>
            </a:r>
          </a:p>
        </p:txBody>
      </p:sp>
      <p:sp>
        <p:nvSpPr>
          <p:cNvPr id="57" name="Marcador de contenido 2"/>
          <p:cNvSpPr>
            <a:spLocks noGrp="1"/>
          </p:cNvSpPr>
          <p:nvPr>
            <p:ph idx="1"/>
          </p:nvPr>
        </p:nvSpPr>
        <p:spPr>
          <a:xfrm>
            <a:off x="323528" y="3569125"/>
            <a:ext cx="6192688" cy="32442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¿Potenciales usuarios?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económica (estudios de caso)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Propiedades (caracterización)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Impactos ambientales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y transferencia tecnológica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públicas </a:t>
            </a:r>
          </a:p>
        </p:txBody>
      </p:sp>
      <p:graphicFrame>
        <p:nvGraphicFramePr>
          <p:cNvPr id="56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16385"/>
              </p:ext>
            </p:extLst>
          </p:nvPr>
        </p:nvGraphicFramePr>
        <p:xfrm>
          <a:off x="467544" y="1791464"/>
          <a:ext cx="5616624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944216"/>
                <a:gridCol w="1080120"/>
                <a:gridCol w="1152128"/>
              </a:tblGrid>
              <a:tr h="340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Cultivo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Residuo generado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Potencial min. (PJ/a)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Potencial máx. (PJ/a)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Caña de azúcar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RAC (hojas y punta)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Cítricos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RAP (restos podas)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Cítricos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RAI (cáscaras)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Forestal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RIF (cost. y aserrín)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79512" y="53820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79512" y="53820"/>
            <a:ext cx="1842655" cy="56686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88597"/>
            <a:ext cx="7992888" cy="111610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MX" sz="2400" b="1" cap="none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Mapa de Ruta</a:t>
            </a:r>
            <a:br>
              <a:rPr lang="es-MX" sz="2400" b="1" cap="none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MX" sz="2400" b="1" cap="none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“Recursos </a:t>
            </a:r>
            <a:r>
              <a:rPr lang="es-MX" sz="2400" b="1" cap="none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biomásicos</a:t>
            </a:r>
            <a:r>
              <a:rPr lang="es-MX" sz="2400" b="1" cap="none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Línea 1”</a:t>
            </a:r>
            <a:endParaRPr lang="es-MX" sz="2400" b="1" cap="none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91402" y="1789638"/>
            <a:ext cx="8334441" cy="474353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Construir un sistema de información geografica (SIG)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consulta de información espacial de BCS por medio de interface “modificable” por el usuario</a:t>
            </a:r>
            <a:endParaRPr lang="es-MX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Diseñar modelos espacio-temporales de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evaluación de disponibilidad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de BCS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a distintas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escalas  -Nacional y Regional-</a:t>
            </a:r>
            <a:endParaRPr lang="es-MX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Preparar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validar modelos espacio-temporales de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costos de aprovechamiento y transporte,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para evaluar 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la viabilidad del suministro de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BCS</a:t>
            </a:r>
          </a:p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Optimizar localización de plantas</a:t>
            </a:r>
          </a:p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Vincular oferta y demanda</a:t>
            </a:r>
          </a:p>
          <a:p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Capacitar actores (operadores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, prestadores de servicios y </a:t>
            </a:r>
            <a:r>
              <a:rPr lang="es-MX" sz="2000" dirty="0" smtClean="0">
                <a:latin typeface="Arial" charset="0"/>
                <a:ea typeface="Arial" charset="0"/>
                <a:cs typeface="Arial" charset="0"/>
              </a:rPr>
              <a:t>usuarios).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 descr="Resultado de imagen para probiomasa argenti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9"/>
          <a:stretch/>
        </p:blipFill>
        <p:spPr bwMode="auto">
          <a:xfrm>
            <a:off x="5930297" y="5949280"/>
            <a:ext cx="3175989" cy="8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88432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8" descr="mapa-mexico-estad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3557" r="5212" b="11685"/>
          <a:stretch>
            <a:fillRect/>
          </a:stretch>
        </p:blipFill>
        <p:spPr bwMode="auto">
          <a:xfrm>
            <a:off x="4355976" y="1340768"/>
            <a:ext cx="4752528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apaMichoac%C3%A1n_Ubicaci%C3%B3n_Huiramba_T%C3%ADtul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7462" r="9291" b="11057"/>
          <a:stretch>
            <a:fillRect/>
          </a:stretch>
        </p:blipFill>
        <p:spPr bwMode="auto">
          <a:xfrm>
            <a:off x="7692764" y="1916832"/>
            <a:ext cx="1271724" cy="11127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200" y="3963695"/>
            <a:ext cx="649941" cy="50589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3" y="5229200"/>
            <a:ext cx="8856984" cy="1656184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Escala espacial: Nacional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Escala regional: Estudios de caso</a:t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Diseñar y codificar herramientas de modelado fáciles de usar para prospectar posibles potenciales en el espacio y el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755576" y="692696"/>
            <a:ext cx="791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¿Dónde se va a trabajar?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79512" y="53820"/>
            <a:ext cx="1842655" cy="566868"/>
          </a:xfrm>
          <a:prstGeom prst="rect">
            <a:avLst/>
          </a:prstGeom>
        </p:spPr>
      </p:pic>
      <p:pic>
        <p:nvPicPr>
          <p:cNvPr id="1026" name="Picture 2" descr="Resultado de imagen para probiomasa argenti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9"/>
          <a:stretch/>
        </p:blipFill>
        <p:spPr bwMode="auto">
          <a:xfrm>
            <a:off x="7022140" y="53821"/>
            <a:ext cx="2084147" cy="5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43808" y="1698970"/>
            <a:ext cx="649941" cy="50589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 descr="Resultado de imagen para mapa misiones argenti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90" y="2989542"/>
            <a:ext cx="868717" cy="9662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304" y="1412776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2"/>
          <p:cNvSpPr txBox="1"/>
          <p:nvPr/>
        </p:nvSpPr>
        <p:spPr>
          <a:xfrm>
            <a:off x="0" y="55410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M.I. Raúl Tauro   </a:t>
            </a: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rjtauro@gmail.com</a:t>
            </a: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28497" r="3186" b="22982"/>
          <a:stretch/>
        </p:blipFill>
        <p:spPr>
          <a:xfrm>
            <a:off x="1547446" y="2975541"/>
            <a:ext cx="6049108" cy="1380435"/>
          </a:xfrm>
          <a:prstGeom prst="rect">
            <a:avLst/>
          </a:prstGeom>
        </p:spPr>
      </p:pic>
      <p:pic>
        <p:nvPicPr>
          <p:cNvPr id="8" name="Picture 2" descr="http://www.wegp.unam.mx/static/courses/argentina2018/images/banner/CourseBanner.png">
            <a:extLst>
              <a:ext uri="{FF2B5EF4-FFF2-40B4-BE49-F238E27FC236}">
                <a16:creationId xmlns="" xmlns:a16="http://schemas.microsoft.com/office/drawing/2014/main" id="{00748D9F-1E91-4E51-8F82-E5B9B599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b="31095"/>
          <a:stretch/>
        </p:blipFill>
        <p:spPr bwMode="auto">
          <a:xfrm>
            <a:off x="298303" y="44624"/>
            <a:ext cx="8720777" cy="5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1402" y="1789638"/>
            <a:ext cx="8334441" cy="474353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Construir un sistema de información geografica (SIG)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para BCS.</a:t>
            </a:r>
          </a:p>
          <a:p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Diseñar modelos espacio-temporales de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evaluación de disponibilidad 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de BCS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a distintas 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escalas  -Nacional y Regional-.</a:t>
            </a:r>
            <a:endParaRPr lang="es-MX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Preparar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validar modelos espacio-temporales de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costos de aprovechamiento y transporte, 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para evaluar 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la viabilidad del suministro de </a:t>
            </a:r>
            <a:r>
              <a:rPr lang="es-MX" sz="2400" dirty="0" err="1" smtClean="0"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Capacitar actores (operadores</a:t>
            </a:r>
            <a:r>
              <a:rPr lang="es-MX" sz="2400" dirty="0">
                <a:latin typeface="Arial" charset="0"/>
                <a:ea typeface="Arial" charset="0"/>
                <a:cs typeface="Arial" charset="0"/>
              </a:rPr>
              <a:t>, prestadores de servicios y </a:t>
            </a:r>
            <a:r>
              <a:rPr lang="es-MX" sz="2400" dirty="0" smtClean="0">
                <a:latin typeface="Arial" charset="0"/>
                <a:ea typeface="Arial" charset="0"/>
                <a:cs typeface="Arial" charset="0"/>
              </a:rPr>
              <a:t>usuarios).</a:t>
            </a:r>
            <a:endParaRPr lang="es-E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88597"/>
            <a:ext cx="7556313" cy="111610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2800" cap="none" dirty="0" smtClean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Mapa de Ruta</a:t>
            </a:r>
            <a:br>
              <a:rPr lang="es-MX" sz="2800" cap="none" dirty="0" smtClean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MX" sz="2800" cap="none" dirty="0" smtClean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“Recursos biomásicos”</a:t>
            </a:r>
            <a:endParaRPr lang="es-MX" sz="2800" cap="none" dirty="0">
              <a:solidFill>
                <a:srgbClr val="E84F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437376"/>
            <a:ext cx="9144000" cy="420623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7" y="6465870"/>
            <a:ext cx="1255852" cy="363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6453917"/>
            <a:ext cx="1286384" cy="439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2" y="6508198"/>
            <a:ext cx="1112022" cy="321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0" y="6482250"/>
            <a:ext cx="1019334" cy="348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9144000" cy="597464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Marcador de contenido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0" y="30596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8084" y="580745"/>
            <a:ext cx="7556313" cy="111610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Mapa de Ruta</a:t>
            </a:r>
            <a:b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2800" dirty="0" smtClean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“Caracterización </a:t>
            </a:r>
            <a: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" sz="2800" dirty="0" smtClean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Estándares”</a:t>
            </a:r>
            <a:endParaRPr lang="es-ES" sz="2800" dirty="0">
              <a:solidFill>
                <a:srgbClr val="E84F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F4D5-4C33-E745-B99A-FD52B17EA653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239942" y="1833375"/>
            <a:ext cx="8574122" cy="5024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Identificar fuentes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 biomasa para 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BCS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y diseño de muestreo para cada una de 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ellas.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Desarrollar protocolos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para la determinación de propiedades físicas, mecánicas, químicas y térmicas </a:t>
            </a:r>
            <a:r>
              <a:rPr lang="es-ES" sz="2000" dirty="0" err="1" smtClean="0"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Montar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ES" sz="20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Laboratorio </a:t>
            </a:r>
            <a:r>
              <a:rPr lang="es-ES" sz="2000" b="1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s-ES" sz="20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acional </a:t>
            </a:r>
            <a:r>
              <a:rPr lang="es-ES" sz="2000" b="1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0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Referencia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para ensayos de </a:t>
            </a:r>
            <a:r>
              <a:rPr lang="es-ES" sz="2000" dirty="0" err="1" smtClean="0"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Construir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una base de datos de propiedades de biomasas y </a:t>
            </a:r>
            <a:r>
              <a:rPr lang="es-ES" sz="2000" dirty="0" err="1"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mexicanas.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Recopilar 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estándares internacionales sobre BCS y análisis de su aplicabilidad a las condiciones de </a:t>
            </a: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México.</a:t>
            </a:r>
            <a:endParaRPr lang="es-E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Arial" charset="0"/>
                <a:ea typeface="Arial" charset="0"/>
                <a:cs typeface="Arial" charset="0"/>
              </a:rPr>
              <a:t>Formular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propuestas para normas de calidad y estándares para BCS en México, de aplicación voluntaria.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437376"/>
            <a:ext cx="9144000" cy="420623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7" y="6465870"/>
            <a:ext cx="1255852" cy="3636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6453917"/>
            <a:ext cx="1286384" cy="4399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2" y="6508198"/>
            <a:ext cx="1112022" cy="3213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0" y="6482250"/>
            <a:ext cx="1019334" cy="34816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21"/>
            <a:ext cx="9144000" cy="597464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Marcador de contenido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0" y="30596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522722" y="570326"/>
            <a:ext cx="7556313" cy="1116106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Mapa de Ruta </a:t>
            </a:r>
            <a:b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Usos Residenciales”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416162" y="1772816"/>
            <a:ext cx="8388473" cy="4675118"/>
          </a:xfrm>
          <a:extLst/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Conformar un </a:t>
            </a:r>
            <a:r>
              <a:rPr lang="es-E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Laboratorio Nacional de Certificación 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 equipos e innovación tecnológica sobre combustión de baja potencia.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Caracterizar  estufas y construcción de un catálogo y base de datos nacional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Desarrollar prototipos eficientes de combustión de biomasa en baja potencia.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Desarrollar un paquete integral de instrumentación y monitoreo de dispositivos en campo.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Transferencia a empresas y otros sectores de modelos comerciales de dispositivos eficientes.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Formular en conjunto con la línea de sustentabilidad y políticas públicas, propuestas para normas de calidad para dispositivos de cocinado en México, de aplicación voluntaria.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437376"/>
            <a:ext cx="9144000" cy="420623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7" y="6465870"/>
            <a:ext cx="1255852" cy="363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6453917"/>
            <a:ext cx="1286384" cy="439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2" y="6508198"/>
            <a:ext cx="1112022" cy="321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0" y="6482250"/>
            <a:ext cx="1019334" cy="348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9144000" cy="597464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Marcador de contenido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0" y="30596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716160" y="642338"/>
            <a:ext cx="7556313" cy="1116106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Mapa de Ruta</a:t>
            </a:r>
            <a:b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Sostenibilidad y Políticas Públicas”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xfrm>
            <a:off x="498474" y="1981200"/>
            <a:ext cx="8211893" cy="4144963"/>
          </a:xfrm>
          <a:extLst/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Determinar los RB y las opciones tecnológicas disponibles más viables para producir y utilizar las </a:t>
            </a:r>
            <a:r>
              <a:rPr lang="es-ES" sz="2000" dirty="0" err="1"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Identificar alternativas viables y metas de corto y largo plazo para los BCS.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Evaluar la sustentabilidad ambiental económica y social de las alternativas.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ACV de cada alternativa para evaluar potencial de reducción de emisiones y su balance energético.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Desarrollar los escenarios que combinen varias alternativas.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charset="0"/>
                <a:ea typeface="Arial" charset="0"/>
                <a:cs typeface="Arial" charset="0"/>
              </a:rPr>
              <a:t>Analizar las políticas públicas requeridas por los escenarios.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437376"/>
            <a:ext cx="9144000" cy="420623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7" y="6465870"/>
            <a:ext cx="1255852" cy="363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6453917"/>
            <a:ext cx="1286384" cy="439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2" y="6508198"/>
            <a:ext cx="1112022" cy="321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0" y="6482250"/>
            <a:ext cx="1019334" cy="348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9144000" cy="597464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Marcador de contenido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0" y="30596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748084" y="546879"/>
            <a:ext cx="7556313" cy="1116106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Mapa de Ruta</a:t>
            </a:r>
            <a:b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s-ES" sz="2800" dirty="0" err="1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BCS</a:t>
            </a:r>
            <a:r>
              <a:rPr lang="es-ES" sz="2800" dirty="0">
                <a:solidFill>
                  <a:srgbClr val="E84F32"/>
                </a:solidFill>
                <a:latin typeface="Arial" charset="0"/>
                <a:ea typeface="Arial" charset="0"/>
                <a:cs typeface="Arial" charset="0"/>
              </a:rPr>
              <a:t> media y alta potencia”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xfrm>
            <a:off x="560052" y="1866961"/>
            <a:ext cx="8136479" cy="4626990"/>
          </a:xfrm>
          <a:extLst/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Evaluar la biomasa para generadores de calor y electricidad de media y gran potencia (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GCE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Modelar sistemas de logística y procesamiento para puesta en forma y producción de biomasa sólida (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BMS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Analizar ciclos de vida de sistemas de producción y uso de biomasa sólida para 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GCE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Desarrollar estudios económicos del procesamiento de 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BMS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GCE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Implementar plan tecnológico de asimilación de tecnología para </a:t>
            </a:r>
            <a:r>
              <a:rPr lang="es-MX" sz="2000" dirty="0" err="1">
                <a:latin typeface="Arial" charset="0"/>
                <a:ea typeface="Arial" charset="0"/>
                <a:cs typeface="Arial" charset="0"/>
              </a:rPr>
              <a:t>GCE</a:t>
            </a:r>
            <a:r>
              <a:rPr lang="es-MX" sz="20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437376"/>
            <a:ext cx="9144000" cy="420623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7" y="6465870"/>
            <a:ext cx="1255852" cy="363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6453917"/>
            <a:ext cx="1286384" cy="439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2" y="6508198"/>
            <a:ext cx="1112022" cy="3213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30" y="6482250"/>
            <a:ext cx="1019334" cy="348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9144000" cy="597464"/>
          </a:xfrm>
          <a:prstGeom prst="rect">
            <a:avLst/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Marcador de contenido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0" y="30596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55892" y="707326"/>
            <a:ext cx="8988108" cy="584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3742184"/>
            <a:ext cx="1440160" cy="406896"/>
          </a:xfrm>
        </p:spPr>
        <p:txBody>
          <a:bodyPr>
            <a:normAutofit fontScale="77500" lnSpcReduction="20000"/>
          </a:bodyPr>
          <a:lstStyle/>
          <a:p>
            <a:r>
              <a:rPr lang="es-ES" sz="2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CONSORCIO</a:t>
            </a:r>
            <a:endParaRPr lang="es-ES_tradnl" sz="2000" b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547664" y="4966320"/>
            <a:ext cx="3096344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OPERATIVO (GO)</a:t>
            </a:r>
            <a:endParaRPr lang="es-ES_tradnl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06725" y="5756782"/>
            <a:ext cx="3281299" cy="72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DE INVESTIGACIÓN (LI)</a:t>
            </a:r>
            <a:endParaRPr lang="es-ES_tradnl" sz="17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619672" y="1653952"/>
            <a:ext cx="2952328" cy="40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DIRECTIVO (GD)</a:t>
            </a:r>
            <a:endParaRPr lang="es-ES_tradnl" sz="1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754826"/>
            <a:ext cx="4176464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Adrián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Ghilardi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CIGA, UNAM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Carlos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García - ENES, UNAM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Artemio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Carrillo - FCF e ISIMA, UJED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José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Guadalupe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Rutiaga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FITECMA, UMSNH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Julio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Sacramento - FIQ, UADY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Fabio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Luigi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Manzini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IER, UNAM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Omar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Masera - IIES, UNAM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(Presidente GD)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Alberto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Beltrán - IIM, UNAM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Jorge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 Aburto - IMP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Noel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Carrillo - INIFAP, Campus San </a:t>
            </a:r>
            <a:r>
              <a:rPr lang="es-MX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Martinito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Dolores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Durán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UAEM</a:t>
            </a:r>
          </a:p>
          <a:p>
            <a:r>
              <a:rPr lang="es-MX" sz="14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Extranjeras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Elizabeth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Fisher - Cornell University (CU)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Rufus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Edwards - UCI,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Irvine</a:t>
            </a:r>
          </a:p>
          <a:p>
            <a:r>
              <a:rPr lang="en-US" sz="1400" u="sng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Manuel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Alfonso Navarrete -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CITREX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Edén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Custodio - Fogones María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Rodolfo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Díaz - Fuego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Limpio</a:t>
            </a:r>
            <a:endParaRPr lang="es-ES_tradnl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4922004"/>
            <a:ext cx="41764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Técnico: Omar Masera</a:t>
            </a:r>
          </a:p>
          <a:p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</a:t>
            </a:r>
            <a:r>
              <a:rPr lang="es-ES" sz="1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Claudia Sánchez</a:t>
            </a:r>
            <a:endParaRPr lang="es-ES_tradnl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60032" y="5642084"/>
            <a:ext cx="4176464" cy="8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Ejecución Temáticos (EET):   </a:t>
            </a:r>
          </a:p>
          <a:p>
            <a:pPr algn="ctr"/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 Técnico y Líder Administrativo</a:t>
            </a:r>
          </a:p>
          <a:p>
            <a:pPr algn="ctr">
              <a:lnSpc>
                <a:spcPts val="1380"/>
              </a:lnSpc>
            </a:pP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1380"/>
              </a:lnSpc>
            </a:pP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 cada línea</a:t>
            </a:r>
            <a:endParaRPr lang="es-ES_tradnl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1475656" y="1537628"/>
            <a:ext cx="216024" cy="4771692"/>
          </a:xfrm>
          <a:prstGeom prst="leftBrac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A90F03"/>
              </a:solidFill>
            </a:endParaRPr>
          </a:p>
        </p:txBody>
      </p:sp>
      <p:pic>
        <p:nvPicPr>
          <p:cNvPr id="13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37057" y="53820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37057" y="53820"/>
            <a:ext cx="1842655" cy="566868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131780" y="758399"/>
            <a:ext cx="7616684" cy="654377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</a:t>
            </a:r>
            <a:r>
              <a:rPr lang="es-MX" sz="2400" b="1" dirty="0" smtClean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Cluster de Biocombustibles Sólidos?</a:t>
            </a:r>
            <a:endParaRPr lang="es-MX" sz="2400" b="1" dirty="0">
              <a:solidFill>
                <a:srgbClr val="8CA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660837" y="1628800"/>
            <a:ext cx="8231643" cy="4896544"/>
          </a:xfrm>
        </p:spPr>
        <p:txBody>
          <a:bodyPr>
            <a:noAutofit/>
          </a:bodyPr>
          <a:lstStyle/>
          <a:p>
            <a:pPr marL="214313" indent="-214313" algn="just">
              <a:lnSpc>
                <a:spcPct val="100000"/>
              </a:lnSpc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Existe un uso muy extendido 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de BCS en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México 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tanto en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el sector 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doméstico rural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comercial,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industrial, y en pequeñas empresas (10% energía final o 480 PJ/año)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Tienen un gran potencial energético (aprox. 3,000 PJ/año) en México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Permiten aprovechar residuos urbanos, agrícolas y forestales.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Pueden ser almacenados y procesados para aumentar su densidad energética.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Pueden ser producidos y utilizados local o regionalmente. 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Proporcionan muy alta mitigación NETA de emisiones de gases de efecto invernadero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Generan beneficios sociales y económicos al diversificar las economías rurales, crear oportunidades de empleo y mejorar la salud en las zonas rurales.</a:t>
            </a:r>
          </a:p>
          <a:p>
            <a:pPr marL="214313" indent="-214313" algn="just"/>
            <a:r>
              <a:rPr lang="es-ES_tradnl" dirty="0" smtClean="0">
                <a:latin typeface="Arial" panose="020B0604020202020204" pitchFamily="34" charset="0"/>
                <a:cs typeface="Arial" panose="020B0604020202020204" pitchFamily="34" charset="0"/>
              </a:rPr>
              <a:t>Existen tecnologías maduras y costo-efectivas a nivel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6088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37057" y="53820"/>
            <a:ext cx="1842655" cy="566868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915816" y="1988840"/>
            <a:ext cx="5770339" cy="3727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Promover el uso eficiente y sostenible de biocombustibles sólidos (BCS) para generación de calor y electricidad; detonando procesos de innovación tecnológica,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desarrollando laboratorios de certificación y propuestas de políticas públicas, así como coadyuvando en la formación de recursos humanos  en los más altos niveles técnicos y científicos</a:t>
            </a:r>
            <a:endParaRPr lang="es-ES_tradnl" sz="2000" dirty="0"/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1187624" y="620688"/>
            <a:ext cx="7956376" cy="6924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8CAF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Misión</a:t>
            </a:r>
            <a:endParaRPr lang="es-MX" sz="2400" b="1" dirty="0">
              <a:solidFill>
                <a:srgbClr val="8CAF5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8 Marcador de contenido" descr="Page 8. Fuelwood for rice mill, Paso de los Libres, Argentin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31" y="1916831"/>
            <a:ext cx="2167422" cy="1656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31" y="3789040"/>
            <a:ext cx="2167422" cy="177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8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37057" y="53820"/>
            <a:ext cx="1842655" cy="566868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947075" y="735087"/>
            <a:ext cx="772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Clúster </a:t>
            </a:r>
            <a:r>
              <a:rPr lang="es-ES" sz="2400" b="1" dirty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Biocombustibles </a:t>
            </a:r>
            <a:r>
              <a:rPr lang="es-ES" sz="2400" b="1" dirty="0" smtClean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Sólidos</a:t>
            </a:r>
            <a:endParaRPr lang="es-ES_tradnl" sz="2400" b="1" dirty="0">
              <a:solidFill>
                <a:srgbClr val="8CA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88" y="1340768"/>
            <a:ext cx="7646260" cy="51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2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23473"/>
            <a:ext cx="7848872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Líneas de investigación</a:t>
            </a:r>
            <a:endParaRPr lang="es-ES_tradnl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872" y="1700808"/>
            <a:ext cx="8229600" cy="4525963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Oferta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demanda de recursos biomásicos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sólidos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Caracterización y estandarización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BCS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calor de baja potencia para aplicaciones residenciales.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Generaración de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calor y electricidad en media y alta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 (usos industriales).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Sustentabilidad y políticas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5786434" y="4797152"/>
            <a:ext cx="3250062" cy="1993933"/>
            <a:chOff x="5897348" y="2091380"/>
            <a:chExt cx="3449350" cy="1993933"/>
          </a:xfrm>
        </p:grpSpPr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43"/>
            <a:stretch/>
          </p:blipFill>
          <p:spPr bwMode="auto">
            <a:xfrm>
              <a:off x="7311937" y="2091380"/>
              <a:ext cx="2034761" cy="1970913"/>
            </a:xfrm>
            <a:prstGeom prst="rect">
              <a:avLst/>
            </a:prstGeom>
            <a:noFill/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1" t="4389" r="31922" b="4383"/>
            <a:stretch/>
          </p:blipFill>
          <p:spPr>
            <a:xfrm>
              <a:off x="5897348" y="3002945"/>
              <a:ext cx="1391071" cy="1082368"/>
            </a:xfrm>
            <a:prstGeom prst="rect">
              <a:avLst/>
            </a:prstGeom>
          </p:spPr>
        </p:pic>
        <p:sp>
          <p:nvSpPr>
            <p:cNvPr id="8" name="TextBox 10"/>
            <p:cNvSpPr txBox="1"/>
            <p:nvPr/>
          </p:nvSpPr>
          <p:spPr>
            <a:xfrm>
              <a:off x="6261324" y="2421886"/>
              <a:ext cx="903362" cy="3586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 Narrow"/>
                </a:rPr>
                <a:t>CFD</a:t>
              </a:r>
            </a:p>
          </p:txBody>
        </p:sp>
      </p:grpSp>
      <p:pic>
        <p:nvPicPr>
          <p:cNvPr id="11" name="Marcador de contenido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37057" y="53820"/>
            <a:ext cx="1842655" cy="566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8218" b="3805"/>
          <a:stretch/>
        </p:blipFill>
        <p:spPr bwMode="auto">
          <a:xfrm>
            <a:off x="251520" y="4797152"/>
            <a:ext cx="3530402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4592324" y="765175"/>
            <a:ext cx="856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72249"/>
              </p:ext>
            </p:extLst>
          </p:nvPr>
        </p:nvGraphicFramePr>
        <p:xfrm>
          <a:off x="232232" y="260648"/>
          <a:ext cx="8720184" cy="6322802"/>
        </p:xfrm>
        <a:graphic>
          <a:graphicData uri="http://schemas.openxmlformats.org/drawingml/2006/table">
            <a:tbl>
              <a:tblPr/>
              <a:tblGrid>
                <a:gridCol w="1045060"/>
                <a:gridCol w="1371600"/>
                <a:gridCol w="1332690"/>
                <a:gridCol w="1498059"/>
                <a:gridCol w="1585609"/>
                <a:gridCol w="1887166"/>
              </a:tblGrid>
              <a:tr h="24033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Líneas de investigación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7680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Recursos Biomásicos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Caracterización y Estandarización de BCS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Residencial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Sustentabilidad y Políticas Públicas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GCE</a:t>
                      </a:r>
                      <a:r>
                        <a:rPr kumimoji="0" lang="es-E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Media y Alta Potencia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79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Objetivo General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Cuantificar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espacialmente disponibilidades de biomasa y </a:t>
                      </a: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modelar el manejo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sustentable de recursos.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Generar marco de normas y especificaciones para los </a:t>
                      </a:r>
                      <a:r>
                        <a:rPr kumimoji="0" lang="es-MX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BCS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procesados.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Asegurar suministro de energía calórica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eficente, limpia</a:t>
                      </a: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accesible y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sustentable a los usuarios. 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Asegurar sustentabilidad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 los BCS y su </a:t>
                      </a: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incorporación en las políticas públicas.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Desarrollar las bases</a:t>
                      </a:r>
                      <a:r>
                        <a:rPr lang="es-MX" sz="115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la asimilación de tecnología de generación de energía de media y alta potencia a partir de biomasa sólida.</a:t>
                      </a:r>
                      <a:endParaRPr lang="es-MX" sz="11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9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Barreras/ Retos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Poca información espacial, falta de modelos, incerteza sobre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productividad y manejo de los recursos.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Falta de estándares y laboratorios de referencia. </a:t>
                      </a:r>
                      <a:endParaRPr kumimoji="0" lang="es-MX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Generar bases de datos nacionales completos.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Desarrollar, adaptar y validar tecnología de punta para pequeñas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potencias.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Faltan metodologías armonizadas, información, escenarios y evaluación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 impactos ambientales, económicos y fiscales.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Abastecimiento de </a:t>
                      </a:r>
                      <a:r>
                        <a:rPr kumimoji="0" lang="es-ES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BCS</a:t>
                      </a: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estandarizados, confiables y competitivos.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Financiación y adopción de la tecnología de uso final.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62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Entregables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SIG multiescalar, modelos de gestión de recursos, accesibilidad y disponibilidad de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biomasa.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Laboratorio de referencia, protocolos y normas de calidad,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bases </a:t>
                      </a: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datos. 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Laboratorio de certificación,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prototipos de tecnología eficiente, modelos de comercialización</a:t>
                      </a: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normas de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calidad 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Metodologías, modelos computacionales, base de </a:t>
                      </a:r>
                      <a:r>
                        <a:rPr kumimoji="0" lang="es-MX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datos.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Inventario de empresas, compendio de métodos, procesos. Estudios de factibilidad técnico-económica. Tres casos de estudio.</a:t>
                      </a:r>
                      <a:endParaRPr kumimoji="0" lang="es-E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21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 de Negocios, Publicaciones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Formación de Recursos Humanos (por vías formales y de talleres/cursos)</a:t>
                      </a:r>
                      <a:endParaRPr kumimoji="0" lang="es-ES" sz="11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04057" y="337257"/>
            <a:ext cx="8535713" cy="6260094"/>
            <a:chOff x="384815" y="621670"/>
            <a:chExt cx="8535713" cy="6260094"/>
          </a:xfrm>
        </p:grpSpPr>
        <p:sp>
          <p:nvSpPr>
            <p:cNvPr id="38" name="37 Rectángulo"/>
            <p:cNvSpPr/>
            <p:nvPr/>
          </p:nvSpPr>
          <p:spPr>
            <a:xfrm>
              <a:off x="695891" y="1268413"/>
              <a:ext cx="7345363" cy="4922837"/>
            </a:xfrm>
            <a:prstGeom prst="rect">
              <a:avLst/>
            </a:prstGeom>
            <a:noFill/>
            <a:ln w="3175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/>
            </a:p>
          </p:txBody>
        </p:sp>
        <p:sp>
          <p:nvSpPr>
            <p:cNvPr id="5124" name="3 CuadroTexto"/>
            <p:cNvSpPr txBox="1">
              <a:spLocks noChangeArrowheads="1"/>
            </p:cNvSpPr>
            <p:nvPr/>
          </p:nvSpPr>
          <p:spPr bwMode="auto">
            <a:xfrm>
              <a:off x="1104894" y="1638576"/>
              <a:ext cx="8175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200" b="1" i="1" dirty="0">
                  <a:latin typeface="Calibri" charset="0"/>
                </a:rPr>
                <a:t>Fuentes</a:t>
              </a:r>
            </a:p>
          </p:txBody>
        </p:sp>
        <p:sp>
          <p:nvSpPr>
            <p:cNvPr id="5125" name="4 CuadroTexto"/>
            <p:cNvSpPr txBox="1">
              <a:spLocks noChangeArrowheads="1"/>
            </p:cNvSpPr>
            <p:nvPr/>
          </p:nvSpPr>
          <p:spPr bwMode="auto">
            <a:xfrm>
              <a:off x="2293023" y="1543452"/>
              <a:ext cx="1457325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i="1" dirty="0">
                  <a:latin typeface="Calibri" charset="0"/>
                </a:rPr>
                <a:t>Procesos de</a:t>
              </a:r>
            </a:p>
            <a:p>
              <a:pPr algn="ctr" eaLnBrk="1" hangingPunct="1"/>
              <a:r>
                <a:rPr lang="es-MX" sz="1200" b="1" i="1" dirty="0">
                  <a:latin typeface="Calibri" charset="0"/>
                </a:rPr>
                <a:t>pretratamiento o</a:t>
              </a:r>
            </a:p>
            <a:p>
              <a:pPr algn="ctr" eaLnBrk="1" hangingPunct="1"/>
              <a:r>
                <a:rPr lang="es-MX" sz="1200" b="1" i="1" dirty="0">
                  <a:latin typeface="Calibri" charset="0"/>
                </a:rPr>
                <a:t>acondicionamiento</a:t>
              </a:r>
            </a:p>
          </p:txBody>
        </p:sp>
        <p:sp>
          <p:nvSpPr>
            <p:cNvPr id="5126" name="5 CuadroTexto"/>
            <p:cNvSpPr txBox="1">
              <a:spLocks noChangeArrowheads="1"/>
            </p:cNvSpPr>
            <p:nvPr/>
          </p:nvSpPr>
          <p:spPr bwMode="auto">
            <a:xfrm>
              <a:off x="6748555" y="1553173"/>
              <a:ext cx="981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i="1" dirty="0">
                  <a:latin typeface="Calibri" charset="0"/>
                </a:rPr>
                <a:t>Tecnologías </a:t>
              </a:r>
            </a:p>
            <a:p>
              <a:pPr algn="ctr" eaLnBrk="1" hangingPunct="1"/>
              <a:r>
                <a:rPr lang="es-MX" sz="1200" b="1" i="1" dirty="0">
                  <a:latin typeface="Calibri" charset="0"/>
                </a:rPr>
                <a:t>energéticas</a:t>
              </a:r>
            </a:p>
          </p:txBody>
        </p:sp>
        <p:sp>
          <p:nvSpPr>
            <p:cNvPr id="5127" name="6 CuadroTexto"/>
            <p:cNvSpPr txBox="1">
              <a:spLocks noChangeArrowheads="1"/>
            </p:cNvSpPr>
            <p:nvPr/>
          </p:nvSpPr>
          <p:spPr bwMode="auto">
            <a:xfrm>
              <a:off x="5311736" y="1710584"/>
              <a:ext cx="102393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200" b="1" i="1" dirty="0">
                  <a:latin typeface="Calibri" charset="0"/>
                </a:rPr>
                <a:t>Usos finales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84815" y="5666029"/>
              <a:ext cx="829956" cy="565200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b="1" i="1" dirty="0">
                  <a:solidFill>
                    <a:schemeClr val="tx1"/>
                  </a:solidFill>
                </a:rPr>
                <a:t>POTENCIALES PRODUCTIVOS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983229" y="2244725"/>
              <a:ext cx="1042987" cy="341313"/>
            </a:xfrm>
            <a:prstGeom prst="roundRect">
              <a:avLst/>
            </a:prstGeom>
            <a:solidFill>
              <a:srgbClr val="A90F0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>
                      <a:lumMod val="85000"/>
                    </a:schemeClr>
                  </a:solidFill>
                </a:rPr>
                <a:t>BIOMASA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>
                      <a:lumMod val="85000"/>
                    </a:schemeClr>
                  </a:solidFill>
                </a:rPr>
                <a:t>FORESTAL</a:t>
              </a: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983229" y="2830762"/>
              <a:ext cx="1042987" cy="522611"/>
            </a:xfrm>
            <a:prstGeom prst="roundRect">
              <a:avLst/>
            </a:prstGeom>
            <a:solidFill>
              <a:srgbClr val="A90F0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>
                      <a:lumMod val="85000"/>
                    </a:schemeClr>
                  </a:solidFill>
                </a:rPr>
                <a:t>RESIDUOS DE INDUSTRIAS FORESTALES</a:t>
              </a: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997516" y="3641725"/>
              <a:ext cx="1030288" cy="341313"/>
            </a:xfrm>
            <a:prstGeom prst="roundRect">
              <a:avLst/>
            </a:prstGeom>
            <a:solidFill>
              <a:srgbClr val="A90F0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900" b="1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RESIDUOS AGRÍCOLAS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983229" y="4289477"/>
              <a:ext cx="1049337" cy="474662"/>
            </a:xfrm>
            <a:prstGeom prst="roundRect">
              <a:avLst/>
            </a:prstGeom>
            <a:solidFill>
              <a:srgbClr val="A90F0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>
                      <a:lumMod val="85000"/>
                    </a:schemeClr>
                  </a:solidFill>
                </a:rPr>
                <a:t>RESIDUOS AGROINDUSTRIALES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997517" y="5084763"/>
              <a:ext cx="1054100" cy="341312"/>
            </a:xfrm>
            <a:prstGeom prst="roundRect">
              <a:avLst/>
            </a:prstGeom>
            <a:solidFill>
              <a:srgbClr val="A90F0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800" b="1" dirty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CULTIVOS</a:t>
              </a:r>
              <a:r>
                <a:rPr lang="es-MX" sz="900" b="1" dirty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s-MX" sz="800" b="1" dirty="0">
                  <a:solidFill>
                    <a:schemeClr val="bg1">
                      <a:lumMod val="8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ENERGÉTICOS</a:t>
              </a:r>
              <a:endParaRPr lang="es-MX" sz="900" b="1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2419420" y="3929437"/>
              <a:ext cx="1061738" cy="3413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DENSIFICADO</a:t>
              </a:r>
              <a:endParaRPr lang="es-MX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2504283" y="4619092"/>
              <a:ext cx="909638" cy="3413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PIRÓLISIS</a:t>
              </a: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6755379" y="2136375"/>
              <a:ext cx="925325" cy="63507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CALDERAS  TURBOGEN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6777105" y="2984249"/>
              <a:ext cx="925325" cy="1829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CALDERAS</a:t>
              </a: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6789934" y="3382962"/>
              <a:ext cx="925325" cy="18120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HORNOS</a:t>
              </a: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6766491" y="3898107"/>
              <a:ext cx="925326" cy="18120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ESTUFAS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6649510" y="4188106"/>
              <a:ext cx="1219171" cy="3082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MICRO-</a:t>
              </a:r>
              <a:r>
                <a:rPr lang="es-MX" sz="8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GASIFICADORES</a:t>
              </a:r>
              <a:endParaRPr lang="es-MX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6761729" y="4841031"/>
              <a:ext cx="983790" cy="83745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8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COMBUSTIÓN Y CO-COMBUSTIÓN DE SÓLIDOS</a:t>
              </a:r>
            </a:p>
          </p:txBody>
        </p:sp>
        <p:sp>
          <p:nvSpPr>
            <p:cNvPr id="30" name="29 Rectángulo redondeado"/>
            <p:cNvSpPr/>
            <p:nvPr/>
          </p:nvSpPr>
          <p:spPr>
            <a:xfrm>
              <a:off x="5259348" y="2150533"/>
              <a:ext cx="1076325" cy="611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9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INDUSTRIA</a:t>
              </a:r>
            </a:p>
            <a:p>
              <a:pPr algn="ctr"/>
              <a:endParaRPr lang="es-MX" sz="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/>
              <a:r>
                <a:rPr lang="es-MX" sz="8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Calor</a:t>
              </a:r>
            </a:p>
            <a:p>
              <a:pPr algn="ctr"/>
              <a:r>
                <a:rPr lang="es-MX" sz="8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Cogeneración</a:t>
              </a: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256173" y="2982349"/>
              <a:ext cx="1069975" cy="611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8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PEQUEÑA </a:t>
              </a:r>
              <a:r>
                <a:rPr lang="es-MX" sz="800" b="1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INDUSTRIA</a:t>
              </a:r>
              <a:endParaRPr lang="es-MX" sz="9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/>
              <a:endParaRPr lang="es-MX" sz="5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/>
              <a:r>
                <a:rPr lang="es-MX" sz="900" b="1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Calor</a:t>
              </a:r>
              <a:endParaRPr lang="es-MX" sz="9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5256173" y="3852863"/>
              <a:ext cx="1079500" cy="61118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9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RESIDENCIAL</a:t>
              </a:r>
            </a:p>
            <a:p>
              <a:pPr algn="ctr"/>
              <a:endParaRPr lang="es-MX" sz="9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Cocción</a:t>
              </a:r>
            </a:p>
            <a:p>
              <a:pPr algn="ctr"/>
              <a:r>
                <a:rPr lang="es-MX" sz="9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Calefacción</a:t>
              </a: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5256173" y="4837112"/>
              <a:ext cx="1079500" cy="8413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MX" sz="800" b="1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GENERACIÓN DE CALOR Y  ELECTRICIDAD</a:t>
              </a:r>
            </a:p>
            <a:p>
              <a:endParaRPr lang="es-MX" sz="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buFont typeface="Arial" charset="0"/>
                <a:buChar char="•"/>
              </a:pPr>
              <a:r>
                <a:rPr lang="es-MX" sz="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Mediana escala</a:t>
              </a:r>
            </a:p>
            <a:p>
              <a:pPr>
                <a:buFont typeface="Arial" charset="0"/>
                <a:buChar char="•"/>
              </a:pPr>
              <a:r>
                <a:rPr lang="es-MX" sz="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Gran escala</a:t>
              </a:r>
            </a:p>
          </p:txBody>
        </p:sp>
        <p:sp>
          <p:nvSpPr>
            <p:cNvPr id="5152" name="34 CuadroTexto"/>
            <p:cNvSpPr txBox="1">
              <a:spLocks noChangeArrowheads="1"/>
            </p:cNvSpPr>
            <p:nvPr/>
          </p:nvSpPr>
          <p:spPr bwMode="auto">
            <a:xfrm>
              <a:off x="1956268" y="6422761"/>
              <a:ext cx="50450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600" b="1" i="1" dirty="0">
                  <a:latin typeface="Calibri" charset="0"/>
                </a:rPr>
                <a:t>Políticas Públicas </a:t>
              </a:r>
              <a:r>
                <a:rPr lang="es-MX" sz="1600" b="1" i="1" dirty="0" smtClean="0">
                  <a:latin typeface="Calibri" charset="0"/>
                </a:rPr>
                <a:t>y </a:t>
              </a:r>
              <a:r>
                <a:rPr lang="es-MX" sz="1600" b="1" i="1" dirty="0">
                  <a:latin typeface="Calibri" charset="0"/>
                </a:rPr>
                <a:t>Sustentabilidad (ACV) (Estándares)</a:t>
              </a:r>
            </a:p>
          </p:txBody>
        </p:sp>
        <p:sp>
          <p:nvSpPr>
            <p:cNvPr id="2" name="16 Rectángulo redondeado"/>
            <p:cNvSpPr/>
            <p:nvPr/>
          </p:nvSpPr>
          <p:spPr>
            <a:xfrm>
              <a:off x="2504283" y="2417269"/>
              <a:ext cx="909638" cy="3413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ASTILLADO</a:t>
              </a:r>
            </a:p>
          </p:txBody>
        </p:sp>
        <p:sp>
          <p:nvSpPr>
            <p:cNvPr id="5161" name="Line 46"/>
            <p:cNvSpPr>
              <a:spLocks noChangeShapeType="1"/>
            </p:cNvSpPr>
            <p:nvPr/>
          </p:nvSpPr>
          <p:spPr bwMode="auto">
            <a:xfrm flipV="1">
              <a:off x="3553861" y="2633293"/>
              <a:ext cx="28733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" name="8 Rectángulo redondeado"/>
            <p:cNvSpPr/>
            <p:nvPr/>
          </p:nvSpPr>
          <p:spPr>
            <a:xfrm>
              <a:off x="1322942" y="5598130"/>
              <a:ext cx="744618" cy="831922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700" b="1" i="1" dirty="0"/>
                <a:t>GESTIÓN</a:t>
              </a:r>
              <a:endParaRPr lang="es-MX" sz="800" b="1" i="1" dirty="0"/>
            </a:p>
            <a:p>
              <a:pPr algn="ctr" eaLnBrk="1" hangingPunct="1"/>
              <a:r>
                <a:rPr lang="es-MX" sz="700" b="1" i="1" dirty="0"/>
                <a:t>Manejo sostenible</a:t>
              </a:r>
            </a:p>
            <a:p>
              <a:pPr algn="ctr" eaLnBrk="1" hangingPunct="1"/>
              <a:r>
                <a:rPr lang="es-MX" sz="700" b="1" i="1" dirty="0"/>
                <a:t> Logística </a:t>
              </a:r>
              <a:r>
                <a:rPr lang="es-MX" sz="700" b="1" i="1" dirty="0" smtClean="0"/>
                <a:t>Mercado</a:t>
              </a:r>
              <a:endParaRPr lang="es-MX" sz="700" b="1" i="1" dirty="0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4866923" y="3737736"/>
              <a:ext cx="414435" cy="0"/>
            </a:xfrm>
            <a:prstGeom prst="line">
              <a:avLst/>
            </a:prstGeom>
            <a:noFill/>
            <a:ln w="76200" cmpd="sng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6448734" y="2427562"/>
              <a:ext cx="28733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V="1">
              <a:off x="6448734" y="3294063"/>
              <a:ext cx="28733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 flipV="1">
              <a:off x="6448734" y="4082394"/>
              <a:ext cx="28733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V="1">
              <a:off x="6448734" y="5233742"/>
              <a:ext cx="28733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29" name="Agrupar 28"/>
            <p:cNvGrpSpPr/>
            <p:nvPr/>
          </p:nvGrpSpPr>
          <p:grpSpPr>
            <a:xfrm>
              <a:off x="2206619" y="2307448"/>
              <a:ext cx="279434" cy="3358581"/>
              <a:chOff x="2206619" y="2307448"/>
              <a:chExt cx="279434" cy="3358581"/>
            </a:xfrm>
          </p:grpSpPr>
          <p:cxnSp>
            <p:nvCxnSpPr>
              <p:cNvPr id="8" name="Conector recto 7"/>
              <p:cNvCxnSpPr/>
              <p:nvPr/>
            </p:nvCxnSpPr>
            <p:spPr>
              <a:xfrm>
                <a:off x="2206619" y="2307448"/>
                <a:ext cx="12829" cy="3358581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de flecha 15"/>
              <p:cNvCxnSpPr/>
              <p:nvPr/>
            </p:nvCxnSpPr>
            <p:spPr>
              <a:xfrm>
                <a:off x="2219448" y="3837591"/>
                <a:ext cx="266605" cy="1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lecha derecha 4"/>
            <p:cNvSpPr/>
            <p:nvPr/>
          </p:nvSpPr>
          <p:spPr>
            <a:xfrm rot="5400000">
              <a:off x="972890" y="917114"/>
              <a:ext cx="1075519" cy="484632"/>
            </a:xfrm>
            <a:prstGeom prst="right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dirty="0" smtClean="0"/>
                <a:t>Recursos</a:t>
              </a:r>
              <a:endParaRPr lang="es-ES" sz="1050" dirty="0"/>
            </a:p>
          </p:txBody>
        </p:sp>
        <p:sp>
          <p:nvSpPr>
            <p:cNvPr id="42" name="Flecha derecha 41"/>
            <p:cNvSpPr/>
            <p:nvPr/>
          </p:nvSpPr>
          <p:spPr>
            <a:xfrm rot="10800000" flipV="1">
              <a:off x="7001344" y="6327296"/>
              <a:ext cx="735950" cy="554468"/>
            </a:xfrm>
            <a:prstGeom prst="right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PPS</a:t>
              </a:r>
              <a:endParaRPr lang="es-ES" dirty="0"/>
            </a:p>
          </p:txBody>
        </p:sp>
        <p:sp>
          <p:nvSpPr>
            <p:cNvPr id="46" name="Flecha derecha 45"/>
            <p:cNvSpPr/>
            <p:nvPr/>
          </p:nvSpPr>
          <p:spPr>
            <a:xfrm rot="10800000" flipV="1">
              <a:off x="7889693" y="3852863"/>
              <a:ext cx="986195" cy="554468"/>
            </a:xfrm>
            <a:prstGeom prst="right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Resid</a:t>
              </a:r>
              <a:r>
                <a:rPr lang="es-ES" dirty="0" smtClean="0"/>
                <a:t>.</a:t>
              </a:r>
              <a:endParaRPr lang="es-ES" dirty="0"/>
            </a:p>
          </p:txBody>
        </p:sp>
        <p:sp>
          <p:nvSpPr>
            <p:cNvPr id="43" name="Flecha derecha 41"/>
            <p:cNvSpPr/>
            <p:nvPr/>
          </p:nvSpPr>
          <p:spPr>
            <a:xfrm rot="10800000" flipV="1">
              <a:off x="7745519" y="2110669"/>
              <a:ext cx="1030836" cy="554468"/>
            </a:xfrm>
            <a:prstGeom prst="right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GCE</a:t>
              </a:r>
              <a:endParaRPr lang="es-ES" dirty="0"/>
            </a:p>
          </p:txBody>
        </p:sp>
        <p:sp>
          <p:nvSpPr>
            <p:cNvPr id="45" name="Flecha derecha 41"/>
            <p:cNvSpPr/>
            <p:nvPr/>
          </p:nvSpPr>
          <p:spPr>
            <a:xfrm rot="10800000" flipV="1">
              <a:off x="7889692" y="4956306"/>
              <a:ext cx="1030836" cy="554468"/>
            </a:xfrm>
            <a:prstGeom prst="right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 smtClean="0"/>
                <a:t>GCE</a:t>
              </a:r>
              <a:endParaRPr lang="es-ES" dirty="0"/>
            </a:p>
          </p:txBody>
        </p:sp>
      </p:grpSp>
      <p:sp>
        <p:nvSpPr>
          <p:cNvPr id="49" name="Flecha derecha 43"/>
          <p:cNvSpPr/>
          <p:nvPr/>
        </p:nvSpPr>
        <p:spPr>
          <a:xfrm rot="5400000">
            <a:off x="3972452" y="632701"/>
            <a:ext cx="1075520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Estándares</a:t>
            </a:r>
            <a:endParaRPr lang="es-ES" sz="1000" dirty="0"/>
          </a:p>
        </p:txBody>
      </p:sp>
      <p:sp>
        <p:nvSpPr>
          <p:cNvPr id="55" name="6 CuadroTexto"/>
          <p:cNvSpPr txBox="1">
            <a:spLocks noChangeArrowheads="1"/>
          </p:cNvSpPr>
          <p:nvPr/>
        </p:nvSpPr>
        <p:spPr bwMode="auto">
          <a:xfrm>
            <a:off x="3960694" y="1340768"/>
            <a:ext cx="1166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200" b="1" i="1" dirty="0" smtClean="0">
                <a:latin typeface="Calibri" charset="0"/>
              </a:rPr>
              <a:t>Biocombustible</a:t>
            </a:r>
          </a:p>
          <a:p>
            <a:pPr algn="ctr" eaLnBrk="1" hangingPunct="1"/>
            <a:r>
              <a:rPr lang="es-MX" sz="1200" b="1" i="1" dirty="0" smtClean="0">
                <a:latin typeface="Calibri" charset="0"/>
              </a:rPr>
              <a:t>Sólido</a:t>
            </a:r>
            <a:endParaRPr lang="es-MX" sz="1200" b="1" i="1" dirty="0">
              <a:latin typeface="Calibri" charset="0"/>
            </a:endParaRPr>
          </a:p>
        </p:txBody>
      </p:sp>
      <p:sp>
        <p:nvSpPr>
          <p:cNvPr id="56" name="16 Rectángulo redondeado"/>
          <p:cNvSpPr/>
          <p:nvPr/>
        </p:nvSpPr>
        <p:spPr>
          <a:xfrm>
            <a:off x="4048175" y="3501008"/>
            <a:ext cx="920377" cy="67002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PELLETS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BRIQUETAS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PACAS *</a:t>
            </a:r>
            <a:endPara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18 Rectángulo redondeado"/>
          <p:cNvSpPr/>
          <p:nvPr/>
        </p:nvSpPr>
        <p:spPr>
          <a:xfrm>
            <a:off x="4058914" y="4351578"/>
            <a:ext cx="909638" cy="3413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CARBÓN VEGETAL</a:t>
            </a:r>
            <a:endParaRPr lang="es-MX" sz="800" b="1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9" name="16 Rectángulo redondeado"/>
          <p:cNvSpPr/>
          <p:nvPr/>
        </p:nvSpPr>
        <p:spPr>
          <a:xfrm>
            <a:off x="4032448" y="2132856"/>
            <a:ext cx="909638" cy="3413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ASTILLA</a:t>
            </a:r>
            <a:endPara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18 Rectángulo redondeado"/>
          <p:cNvSpPr/>
          <p:nvPr/>
        </p:nvSpPr>
        <p:spPr>
          <a:xfrm>
            <a:off x="4028330" y="2636912"/>
            <a:ext cx="909638" cy="720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LEÑA</a:t>
            </a:r>
          </a:p>
          <a:p>
            <a:pPr algn="ctr">
              <a:lnSpc>
                <a:spcPct val="150000"/>
              </a:lnSpc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ASERRÍN</a:t>
            </a:r>
          </a:p>
          <a:p>
            <a:pPr algn="ctr">
              <a:lnSpc>
                <a:spcPct val="150000"/>
              </a:lnSpc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VIRUTA</a:t>
            </a:r>
          </a:p>
          <a:p>
            <a:pPr algn="ctr">
              <a:lnSpc>
                <a:spcPct val="150000"/>
              </a:lnSpc>
            </a:pPr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CORTEZA</a:t>
            </a:r>
            <a:endParaRPr lang="es-MX" sz="800" b="1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 flipV="1">
            <a:off x="3662190" y="3826927"/>
            <a:ext cx="2873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 flipV="1">
            <a:off x="3673964" y="4505335"/>
            <a:ext cx="2873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2624092" y="2996951"/>
            <a:ext cx="1291176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V="1">
            <a:off x="2629060" y="5138465"/>
            <a:ext cx="1291176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" name="18 Rectángulo redondeado"/>
          <p:cNvSpPr/>
          <p:nvPr/>
        </p:nvSpPr>
        <p:spPr>
          <a:xfrm>
            <a:off x="4058914" y="4941168"/>
            <a:ext cx="909638" cy="3413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CÁSCARAS Y BAGAZO **</a:t>
            </a:r>
            <a:endParaRPr lang="es-MX" sz="800" b="1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8" name="34 CuadroTexto"/>
          <p:cNvSpPr txBox="1">
            <a:spLocks noChangeArrowheads="1"/>
          </p:cNvSpPr>
          <p:nvPr/>
        </p:nvSpPr>
        <p:spPr bwMode="auto">
          <a:xfrm>
            <a:off x="288032" y="6525344"/>
            <a:ext cx="5045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800" dirty="0" smtClean="0">
                <a:latin typeface="Calibri" charset="0"/>
              </a:rPr>
              <a:t>* Residuos agrícolas de cosecha de caña de azúcar, maíz, trigo, sorgo. Cultivos herbáceos.</a:t>
            </a:r>
          </a:p>
          <a:p>
            <a:pPr eaLnBrk="1" hangingPunct="1"/>
            <a:r>
              <a:rPr lang="es-MX" sz="800" dirty="0" smtClean="0">
                <a:latin typeface="Calibri" charset="0"/>
              </a:rPr>
              <a:t>** Cáscaras de cítricos, coco, cascarilla de arroz y café, huesos de fruta. Bagazo de caña, de fruta, café.</a:t>
            </a:r>
            <a:endParaRPr lang="es-MX" sz="800" dirty="0">
              <a:latin typeface="Calibri" charset="0"/>
            </a:endParaRPr>
          </a:p>
        </p:txBody>
      </p:sp>
      <p:pic>
        <p:nvPicPr>
          <p:cNvPr id="57" name="Marcador de contenido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79512" y="53820"/>
            <a:ext cx="1842655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32758"/>
          <a:stretch/>
        </p:blipFill>
        <p:spPr>
          <a:xfrm>
            <a:off x="179512" y="53820"/>
            <a:ext cx="1842655" cy="566868"/>
          </a:xfrm>
          <a:prstGeom prst="rect">
            <a:avLst/>
          </a:prstGeom>
        </p:spPr>
      </p:pic>
      <p:sp>
        <p:nvSpPr>
          <p:cNvPr id="5" name="Título 9"/>
          <p:cNvSpPr>
            <a:spLocks noGrp="1"/>
          </p:cNvSpPr>
          <p:nvPr>
            <p:ph type="title"/>
          </p:nvPr>
        </p:nvSpPr>
        <p:spPr>
          <a:xfrm>
            <a:off x="1187624" y="730646"/>
            <a:ext cx="7488832" cy="466106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8CA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Productos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1196753"/>
            <a:ext cx="882047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4313" indent="-214313" algn="just" defTabSz="457200">
              <a:spcBef>
                <a:spcPts val="10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de Propiedad Intelectual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geoespaciales para evaluación de recursos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biomásicos</a:t>
            </a: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Metodologías de ACV, Análisis de Sustentabilidad,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Anteproyectos de asimilación tecnológica en el sector industrial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para definir políticas públicas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estufas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457200">
              <a:spcBef>
                <a:spcPts val="10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Laboratorios de Certificación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y análisis de calidad de biocombustibles sólidos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desempeño de estufas eficientes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biomasa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457200">
              <a:spcBef>
                <a:spcPts val="10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20 artículos en revistas internacionales indizadas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congresos nacionales 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internacionales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457200">
              <a:spcBef>
                <a:spcPts val="10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de Recursos Humanos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profesionales (Licenciados, M. en C. y Doctorado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 defTabSz="457200">
              <a:spcBef>
                <a:spcPts val="10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con otros actores Sociales  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de colaboración</a:t>
            </a:r>
          </a:p>
          <a:p>
            <a:pPr marL="742950" lvl="1" indent="-285750" defTabSz="4572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 3" charset="2"/>
              <a:buChar char="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20 talleres y cursos (con 300-400 asistentes en total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560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1248</TotalTime>
  <Words>1579</Words>
  <Application>Microsoft Office PowerPoint</Application>
  <PresentationFormat>Presentación en pantalla (4:3)</PresentationFormat>
  <Paragraphs>251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Theme_Bioenergy</vt:lpstr>
      <vt:lpstr>Presentación de PowerPoint</vt:lpstr>
      <vt:lpstr>Presentación de PowerPoint</vt:lpstr>
      <vt:lpstr>¿Por qué un Cluster de Biocombustibles Sólidos?</vt:lpstr>
      <vt:lpstr>Presentación de PowerPoint</vt:lpstr>
      <vt:lpstr>Presentación de PowerPoint</vt:lpstr>
      <vt:lpstr>Líneas de investigación</vt:lpstr>
      <vt:lpstr>Presentación de PowerPoint</vt:lpstr>
      <vt:lpstr>Presentación de PowerPoint</vt:lpstr>
      <vt:lpstr>Principales Productos</vt:lpstr>
      <vt:lpstr>Ejemplo: potencial técnico de residuos de disponibilidad inmediata para la producción de pellets</vt:lpstr>
      <vt:lpstr>Mapa de Ruta “Recursos biomásicos – Línea 1”</vt:lpstr>
      <vt:lpstr>Escala espacial: Nacional      Escala regional: Estudios de caso . Diseñar y codificar herramientas de modelado fáciles de usar para prospectar posibles potenciales en el espacio y el tiempo</vt:lpstr>
      <vt:lpstr>Gracias</vt:lpstr>
      <vt:lpstr>Mapa de Ruta “Recursos biomásicos”</vt:lpstr>
      <vt:lpstr>Mapa de Ruta “Caracterización y Estándares”</vt:lpstr>
      <vt:lpstr>Mapa de Ruta  “Usos Residenciales”</vt:lpstr>
      <vt:lpstr>Mapa de Ruta “Sostenibilidad y Políticas Públicas”</vt:lpstr>
      <vt:lpstr>Mapa de Ruta “BCS media y alta potencia”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-</dc:creator>
  <cp:lastModifiedBy>CEMIE-Bio RJT</cp:lastModifiedBy>
  <cp:revision>99</cp:revision>
  <dcterms:created xsi:type="dcterms:W3CDTF">2016-08-10T15:45:11Z</dcterms:created>
  <dcterms:modified xsi:type="dcterms:W3CDTF">2018-03-09T22:02:07Z</dcterms:modified>
</cp:coreProperties>
</file>